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sldIdLst>
    <p:sldId id="256" r:id="rId4"/>
    <p:sldId id="267" r:id="rId5"/>
    <p:sldId id="258" r:id="rId6"/>
    <p:sldId id="257" r:id="rId7"/>
    <p:sldId id="270" r:id="rId8"/>
    <p:sldId id="271" r:id="rId9"/>
    <p:sldId id="265" r:id="rId10"/>
    <p:sldId id="259" r:id="rId11"/>
    <p:sldId id="260" r:id="rId12"/>
    <p:sldId id="261" r:id="rId13"/>
    <p:sldId id="272" r:id="rId14"/>
    <p:sldId id="273" r:id="rId15"/>
    <p:sldId id="276" r:id="rId16"/>
    <p:sldId id="277" r:id="rId17"/>
    <p:sldId id="278" r:id="rId18"/>
    <p:sldId id="279" r:id="rId19"/>
    <p:sldId id="280" r:id="rId20"/>
    <p:sldId id="274" r:id="rId21"/>
    <p:sldId id="264" r:id="rId22"/>
    <p:sldId id="275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D07AC66-9A34-4DAF-9E99-AB2CA80732B9}">
          <p14:sldIdLst>
            <p14:sldId id="256"/>
            <p14:sldId id="267"/>
            <p14:sldId id="258"/>
            <p14:sldId id="257"/>
            <p14:sldId id="270"/>
            <p14:sldId id="271"/>
            <p14:sldId id="265"/>
            <p14:sldId id="259"/>
            <p14:sldId id="260"/>
            <p14:sldId id="261"/>
            <p14:sldId id="272"/>
            <p14:sldId id="273"/>
            <p14:sldId id="276"/>
            <p14:sldId id="277"/>
            <p14:sldId id="278"/>
            <p14:sldId id="279"/>
            <p14:sldId id="280"/>
            <p14:sldId id="274"/>
            <p14:sldId id="264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89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2017-10-12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2017-10-12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00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2017-10-12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3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5807" t="9222" r="58"/>
          <a:stretch>
            <a:fillRect/>
          </a:stretch>
        </p:blipFill>
        <p:spPr bwMode="auto">
          <a:xfrm>
            <a:off x="341995" y="301697"/>
            <a:ext cx="8460011" cy="62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CU_LightOn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r:embed="rId2">
                  <p14:trim end="2775.6752"/>
                  <p14:fade in="750"/>
                </p14:media>
              </p:ext>
            </p:extLst>
          </p:nvPr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990600" y="685800"/>
            <a:ext cx="4030133" cy="2266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 userDrawn="1">
            <p:ph type="body" sz="quarter" idx="10"/>
          </p:nvPr>
        </p:nvSpPr>
        <p:spPr>
          <a:xfrm>
            <a:off x="552450" y="3789216"/>
            <a:ext cx="569595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52450" y="4361872"/>
            <a:ext cx="4762500" cy="38100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353292" y="6206343"/>
            <a:ext cx="4600854" cy="346857"/>
            <a:chOff x="381000" y="6206343"/>
            <a:chExt cx="4600854" cy="34685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81000" y="6214646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00" dirty="0" smtClean="0">
                  <a:solidFill>
                    <a:srgbClr val="000000"/>
                  </a:solidFill>
                </a:rPr>
                <a:t>Wojewódzki Urząd Pracy w Toruniu</a:t>
              </a:r>
              <a:endParaRPr lang="en-US" sz="800" dirty="0" smtClean="0">
                <a:solidFill>
                  <a:srgbClr val="000000"/>
                </a:solidFill>
              </a:endParaRPr>
            </a:p>
            <a:p>
              <a:r>
                <a:rPr lang="pl-PL" sz="800" dirty="0" smtClean="0">
                  <a:solidFill>
                    <a:srgbClr val="000000"/>
                  </a:solidFill>
                </a:rPr>
                <a:t>ul. Szosa Chełmińska 30/32, </a:t>
              </a:r>
              <a:r>
                <a:rPr lang="en-US" sz="800" dirty="0" smtClean="0">
                  <a:solidFill>
                    <a:srgbClr val="000000"/>
                  </a:solidFill>
                </a:rPr>
                <a:t>8</a:t>
              </a:r>
              <a:r>
                <a:rPr lang="pl-PL" sz="800" dirty="0" smtClean="0">
                  <a:solidFill>
                    <a:srgbClr val="000000"/>
                  </a:solidFill>
                </a:rPr>
                <a:t>7</a:t>
              </a:r>
              <a:r>
                <a:rPr lang="en-US" sz="800" dirty="0" smtClean="0">
                  <a:solidFill>
                    <a:srgbClr val="000000"/>
                  </a:solidFill>
                </a:rPr>
                <a:t>-1</a:t>
              </a:r>
              <a:r>
                <a:rPr lang="pl-PL" sz="800" dirty="0" smtClean="0">
                  <a:solidFill>
                    <a:srgbClr val="000000"/>
                  </a:solidFill>
                </a:rPr>
                <a:t>0</a:t>
              </a:r>
              <a:r>
                <a:rPr lang="en-US" sz="800" dirty="0" smtClean="0">
                  <a:solidFill>
                    <a:srgbClr val="000000"/>
                  </a:solidFill>
                </a:rPr>
                <a:t>0 </a:t>
              </a:r>
              <a:r>
                <a:rPr lang="pl-PL" sz="800" dirty="0" smtClean="0">
                  <a:solidFill>
                    <a:srgbClr val="000000"/>
                  </a:solidFill>
                </a:rPr>
                <a:t>Toruń</a:t>
              </a:r>
              <a:endParaRPr lang="en-US" sz="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2590800" y="6214646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800" dirty="0" smtClean="0">
                  <a:solidFill>
                    <a:srgbClr val="000000"/>
                  </a:solidFill>
                </a:rPr>
                <a:t>Tel. 56</a:t>
              </a:r>
              <a:r>
                <a:rPr lang="en-US" sz="800" dirty="0" smtClean="0">
                  <a:solidFill>
                    <a:srgbClr val="000000"/>
                  </a:solidFill>
                </a:rPr>
                <a:t> </a:t>
              </a:r>
              <a:r>
                <a:rPr lang="pl-PL" sz="800" dirty="0" smtClean="0">
                  <a:solidFill>
                    <a:srgbClr val="000000"/>
                  </a:solidFill>
                </a:rPr>
                <a:t>669 39 </a:t>
              </a:r>
              <a:r>
                <a:rPr lang="pl-PL" sz="800" dirty="0" err="1" smtClean="0">
                  <a:solidFill>
                    <a:srgbClr val="000000"/>
                  </a:solidFill>
                </a:rPr>
                <a:t>39</a:t>
              </a:r>
              <a:r>
                <a:rPr lang="en-US" sz="800" dirty="0" smtClean="0">
                  <a:solidFill>
                    <a:srgbClr val="000000"/>
                  </a:solidFill>
                </a:rPr>
                <a:t> </a:t>
              </a:r>
            </a:p>
            <a:p>
              <a:pPr algn="r"/>
              <a:r>
                <a:rPr lang="pl-PL" sz="800" dirty="0" err="1" smtClean="0">
                  <a:solidFill>
                    <a:srgbClr val="000000"/>
                  </a:solidFill>
                </a:rPr>
                <a:t>Fax</a:t>
              </a:r>
              <a:r>
                <a:rPr lang="en-US" sz="800" dirty="0" smtClean="0">
                  <a:solidFill>
                    <a:srgbClr val="000000"/>
                  </a:solidFill>
                </a:rPr>
                <a:t> </a:t>
              </a:r>
              <a:r>
                <a:rPr lang="pl-PL" sz="800" dirty="0" smtClean="0">
                  <a:solidFill>
                    <a:srgbClr val="000000"/>
                  </a:solidFill>
                </a:rPr>
                <a:t>56</a:t>
              </a:r>
              <a:r>
                <a:rPr lang="en-US" sz="800" dirty="0" smtClean="0">
                  <a:solidFill>
                    <a:srgbClr val="000000"/>
                  </a:solidFill>
                </a:rPr>
                <a:t> </a:t>
              </a:r>
              <a:r>
                <a:rPr lang="pl-PL" sz="800" dirty="0" smtClean="0">
                  <a:solidFill>
                    <a:srgbClr val="000000"/>
                  </a:solidFill>
                </a:rPr>
                <a:t>669 39 99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2362200" y="6206343"/>
              <a:ext cx="2343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</a:rPr>
                <a:t>|</a:t>
              </a:r>
              <a:endParaRPr lang="en-US" sz="15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3679548" y="6206343"/>
              <a:ext cx="2343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</a:rPr>
                <a:t>|</a:t>
              </a:r>
              <a:endParaRPr lang="en-US" sz="15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3984465" y="6261556"/>
              <a:ext cx="9973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err="1" smtClean="0">
                  <a:solidFill>
                    <a:srgbClr val="000000"/>
                  </a:solidFill>
                </a:rPr>
                <a:t>www.wup.torun.pl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2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762000" y="1242284"/>
            <a:ext cx="7620000" cy="4244116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pl-PL" smtClean="0"/>
              <a:t>Kliknij ikonę, aby dodać tabelę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89052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657600"/>
            <a:ext cx="51054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6"/>
          </p:nvPr>
        </p:nvSpPr>
        <p:spPr>
          <a:xfrm>
            <a:off x="1152523" y="1219201"/>
            <a:ext cx="6848478" cy="2285999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 ikonę, aby dodać tabelę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2004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0198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60097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4038600"/>
            <a:ext cx="51054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71500" y="1219200"/>
            <a:ext cx="50673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 ikonę, aby dodać wykres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4166" t="1426"/>
          <a:stretch>
            <a:fillRect/>
          </a:stretch>
        </p:blipFill>
        <p:spPr bwMode="auto">
          <a:xfrm>
            <a:off x="5824949" y="299640"/>
            <a:ext cx="2974994" cy="565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657600"/>
            <a:ext cx="51054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14307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Pie Chart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3400" y="1371600"/>
            <a:ext cx="3962400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48200" y="1295400"/>
            <a:ext cx="39624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 ikonę, aby dodać wykres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3962400"/>
            <a:ext cx="39624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590925"/>
            <a:ext cx="4067175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2742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6338" b="41807"/>
          <a:stretch>
            <a:fillRect/>
          </a:stretch>
        </p:blipFill>
        <p:spPr bwMode="auto">
          <a:xfrm>
            <a:off x="342900" y="257175"/>
            <a:ext cx="84582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"/>
          <p:cNvSpPr>
            <a:spLocks noChangeArrowheads="1"/>
          </p:cNvSpPr>
          <p:nvPr userDrawn="1"/>
        </p:nvSpPr>
        <p:spPr bwMode="auto">
          <a:xfrm>
            <a:off x="381000" y="3733800"/>
            <a:ext cx="6019800" cy="1447800"/>
          </a:xfrm>
          <a:prstGeom prst="rect">
            <a:avLst/>
          </a:prstGeom>
          <a:solidFill>
            <a:srgbClr val="D6D2C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1A50E"/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 userDrawn="1"/>
        </p:nvSpPr>
        <p:spPr bwMode="auto">
          <a:xfrm>
            <a:off x="1638300" y="4343400"/>
            <a:ext cx="563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 l="50497" t="1549" b="1549"/>
          <a:stretch>
            <a:fillRect/>
          </a:stretch>
        </p:blipFill>
        <p:spPr bwMode="auto">
          <a:xfrm>
            <a:off x="6344318" y="265996"/>
            <a:ext cx="2454475" cy="628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9600" y="3962400"/>
            <a:ext cx="5638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dirty="0" smtClean="0"/>
              <a:t>Dziękuję za uwagę!</a:t>
            </a:r>
          </a:p>
        </p:txBody>
      </p:sp>
      <p:sp>
        <p:nvSpPr>
          <p:cNvPr id="15" name="TextBox 15"/>
          <p:cNvSpPr txBox="1"/>
          <p:nvPr userDrawn="1"/>
        </p:nvSpPr>
        <p:spPr>
          <a:xfrm>
            <a:off x="3922688" y="611972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" dirty="0" smtClean="0">
                <a:solidFill>
                  <a:srgbClr val="000000"/>
                </a:solidFill>
              </a:rPr>
              <a:t>Tel. 56 669 39 </a:t>
            </a:r>
            <a:r>
              <a:rPr lang="pl-PL" sz="800" dirty="0" err="1" smtClean="0">
                <a:solidFill>
                  <a:srgbClr val="000000"/>
                </a:solidFill>
              </a:rPr>
              <a:t>39</a:t>
            </a:r>
            <a:r>
              <a:rPr lang="pl-PL" sz="8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l-PL" sz="800" dirty="0" err="1" smtClean="0">
                <a:solidFill>
                  <a:srgbClr val="000000"/>
                </a:solidFill>
              </a:rPr>
              <a:t>Fax</a:t>
            </a:r>
            <a:r>
              <a:rPr lang="pl-PL" sz="800" dirty="0" smtClean="0">
                <a:solidFill>
                  <a:srgbClr val="000000"/>
                </a:solidFill>
              </a:rPr>
              <a:t> 56 339 39 99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6" name="TextBox 31"/>
          <p:cNvSpPr txBox="1"/>
          <p:nvPr userDrawn="1"/>
        </p:nvSpPr>
        <p:spPr>
          <a:xfrm>
            <a:off x="1763688" y="6021288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" dirty="0" smtClean="0">
                <a:solidFill>
                  <a:srgbClr val="000000"/>
                </a:solidFill>
              </a:rPr>
              <a:t>Wojewódzki Urząd Pracy w Toruniu</a:t>
            </a:r>
          </a:p>
          <a:p>
            <a:pPr algn="r"/>
            <a:r>
              <a:rPr lang="pl-PL" sz="800" dirty="0" smtClean="0">
                <a:solidFill>
                  <a:srgbClr val="000000"/>
                </a:solidFill>
              </a:rPr>
              <a:t>ul. Szosa Chełmińska 30/32, 87-100 Toruń</a:t>
            </a:r>
            <a:endParaRPr lang="en-US" sz="800" dirty="0" smtClean="0">
              <a:solidFill>
                <a:srgbClr val="000000"/>
              </a:solidFill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1916088" y="6211788"/>
            <a:ext cx="2057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000000"/>
                </a:solidFill>
              </a:rPr>
              <a:t>___________________________________________</a:t>
            </a: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18" name="TextBox 32"/>
          <p:cNvSpPr txBox="1"/>
          <p:nvPr userDrawn="1"/>
        </p:nvSpPr>
        <p:spPr>
          <a:xfrm>
            <a:off x="2987824" y="6309320"/>
            <a:ext cx="1052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err="1" smtClean="0">
                <a:solidFill>
                  <a:srgbClr val="000000"/>
                </a:solidFill>
              </a:rPr>
              <a:t>www.wup.torun.pl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9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5807" t="9222" r="58"/>
          <a:stretch>
            <a:fillRect/>
          </a:stretch>
        </p:blipFill>
        <p:spPr bwMode="auto">
          <a:xfrm>
            <a:off x="341995" y="301697"/>
            <a:ext cx="8460011" cy="62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CU_LightOn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r:embed="rId2">
                  <p14:trim end="2775.6752"/>
                  <p14:fade in="750"/>
                </p14:media>
              </p:ext>
            </p:extLst>
          </p:nvPr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990600" y="685800"/>
            <a:ext cx="4030133" cy="2266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 userDrawn="1">
            <p:ph type="body" sz="quarter" idx="10"/>
          </p:nvPr>
        </p:nvSpPr>
        <p:spPr>
          <a:xfrm>
            <a:off x="552450" y="3789216"/>
            <a:ext cx="569595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52450" y="4361872"/>
            <a:ext cx="4762500" cy="38100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353292" y="6206343"/>
            <a:ext cx="4600854" cy="346857"/>
            <a:chOff x="381000" y="6206343"/>
            <a:chExt cx="4600854" cy="34685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81000" y="6214646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00" dirty="0" smtClean="0">
                  <a:solidFill>
                    <a:srgbClr val="000000"/>
                  </a:solidFill>
                </a:rPr>
                <a:t>Wojewódzki Urząd Pracy w Toruniu</a:t>
              </a:r>
              <a:endParaRPr lang="en-US" sz="800" dirty="0" smtClean="0">
                <a:solidFill>
                  <a:srgbClr val="000000"/>
                </a:solidFill>
              </a:endParaRPr>
            </a:p>
            <a:p>
              <a:r>
                <a:rPr lang="pl-PL" sz="800" dirty="0" smtClean="0">
                  <a:solidFill>
                    <a:srgbClr val="000000"/>
                  </a:solidFill>
                </a:rPr>
                <a:t>ul. Szosa Chełmińska 30/32, </a:t>
              </a:r>
              <a:r>
                <a:rPr lang="en-US" sz="800" dirty="0" smtClean="0">
                  <a:solidFill>
                    <a:srgbClr val="000000"/>
                  </a:solidFill>
                </a:rPr>
                <a:t>8</a:t>
              </a:r>
              <a:r>
                <a:rPr lang="pl-PL" sz="800" dirty="0" smtClean="0">
                  <a:solidFill>
                    <a:srgbClr val="000000"/>
                  </a:solidFill>
                </a:rPr>
                <a:t>7</a:t>
              </a:r>
              <a:r>
                <a:rPr lang="en-US" sz="800" dirty="0" smtClean="0">
                  <a:solidFill>
                    <a:srgbClr val="000000"/>
                  </a:solidFill>
                </a:rPr>
                <a:t>-1</a:t>
              </a:r>
              <a:r>
                <a:rPr lang="pl-PL" sz="800" dirty="0" smtClean="0">
                  <a:solidFill>
                    <a:srgbClr val="000000"/>
                  </a:solidFill>
                </a:rPr>
                <a:t>0</a:t>
              </a:r>
              <a:r>
                <a:rPr lang="en-US" sz="800" dirty="0" smtClean="0">
                  <a:solidFill>
                    <a:srgbClr val="000000"/>
                  </a:solidFill>
                </a:rPr>
                <a:t>0 </a:t>
              </a:r>
              <a:r>
                <a:rPr lang="pl-PL" sz="800" dirty="0" smtClean="0">
                  <a:solidFill>
                    <a:srgbClr val="000000"/>
                  </a:solidFill>
                </a:rPr>
                <a:t>Toruń</a:t>
              </a:r>
              <a:endParaRPr lang="en-US" sz="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2590800" y="6214646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800" dirty="0" smtClean="0">
                  <a:solidFill>
                    <a:srgbClr val="000000"/>
                  </a:solidFill>
                </a:rPr>
                <a:t>Tel. 56</a:t>
              </a:r>
              <a:r>
                <a:rPr lang="en-US" sz="800" dirty="0" smtClean="0">
                  <a:solidFill>
                    <a:srgbClr val="000000"/>
                  </a:solidFill>
                </a:rPr>
                <a:t> </a:t>
              </a:r>
              <a:r>
                <a:rPr lang="pl-PL" sz="800" dirty="0" smtClean="0">
                  <a:solidFill>
                    <a:srgbClr val="000000"/>
                  </a:solidFill>
                </a:rPr>
                <a:t>669 39 </a:t>
              </a:r>
              <a:r>
                <a:rPr lang="pl-PL" sz="800" dirty="0" err="1" smtClean="0">
                  <a:solidFill>
                    <a:srgbClr val="000000"/>
                  </a:solidFill>
                </a:rPr>
                <a:t>39</a:t>
              </a:r>
              <a:r>
                <a:rPr lang="en-US" sz="800" dirty="0" smtClean="0">
                  <a:solidFill>
                    <a:srgbClr val="000000"/>
                  </a:solidFill>
                </a:rPr>
                <a:t> </a:t>
              </a:r>
            </a:p>
            <a:p>
              <a:pPr algn="r"/>
              <a:r>
                <a:rPr lang="pl-PL" sz="800" dirty="0" err="1" smtClean="0">
                  <a:solidFill>
                    <a:srgbClr val="000000"/>
                  </a:solidFill>
                </a:rPr>
                <a:t>Fax</a:t>
              </a:r>
              <a:r>
                <a:rPr lang="en-US" sz="800" dirty="0" smtClean="0">
                  <a:solidFill>
                    <a:srgbClr val="000000"/>
                  </a:solidFill>
                </a:rPr>
                <a:t> </a:t>
              </a:r>
              <a:r>
                <a:rPr lang="pl-PL" sz="800" dirty="0" smtClean="0">
                  <a:solidFill>
                    <a:srgbClr val="000000"/>
                  </a:solidFill>
                </a:rPr>
                <a:t>56</a:t>
              </a:r>
              <a:r>
                <a:rPr lang="en-US" sz="800" dirty="0" smtClean="0">
                  <a:solidFill>
                    <a:srgbClr val="000000"/>
                  </a:solidFill>
                </a:rPr>
                <a:t> </a:t>
              </a:r>
              <a:r>
                <a:rPr lang="pl-PL" sz="800" dirty="0" smtClean="0">
                  <a:solidFill>
                    <a:srgbClr val="000000"/>
                  </a:solidFill>
                </a:rPr>
                <a:t>669 39 99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2362200" y="6206343"/>
              <a:ext cx="2343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</a:rPr>
                <a:t>|</a:t>
              </a:r>
              <a:endParaRPr lang="en-US" sz="15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3679548" y="6206343"/>
              <a:ext cx="2343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</a:rPr>
                <a:t>|</a:t>
              </a:r>
              <a:endParaRPr lang="en-US" sz="15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3984465" y="6261556"/>
              <a:ext cx="9973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err="1" smtClean="0">
                  <a:solidFill>
                    <a:srgbClr val="000000"/>
                  </a:solidFill>
                </a:rPr>
                <a:t>www.wup.torun.pl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3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762000" y="1242284"/>
            <a:ext cx="7620000" cy="4244116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pl-PL" smtClean="0"/>
              <a:t>Kliknij ikonę, aby dodać tabelę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690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2017-10-12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740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657600"/>
            <a:ext cx="51054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6"/>
          </p:nvPr>
        </p:nvSpPr>
        <p:spPr>
          <a:xfrm>
            <a:off x="1152523" y="1219201"/>
            <a:ext cx="6848478" cy="2285999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 ikonę, aby dodać tabelę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2004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0198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25164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4038600"/>
            <a:ext cx="51054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71500" y="1219200"/>
            <a:ext cx="50673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 ikonę, aby dodać wykres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4166" t="1426"/>
          <a:stretch>
            <a:fillRect/>
          </a:stretch>
        </p:blipFill>
        <p:spPr bwMode="auto">
          <a:xfrm>
            <a:off x="5824949" y="299640"/>
            <a:ext cx="2974994" cy="565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657600"/>
            <a:ext cx="51054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34744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Pie Chart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3400" y="1371600"/>
            <a:ext cx="3962400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48200" y="1295400"/>
            <a:ext cx="39624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 ikonę, aby dodać wykres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3962400"/>
            <a:ext cx="39624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590925"/>
            <a:ext cx="4067175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368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6338" b="41807"/>
          <a:stretch>
            <a:fillRect/>
          </a:stretch>
        </p:blipFill>
        <p:spPr bwMode="auto">
          <a:xfrm>
            <a:off x="342900" y="257175"/>
            <a:ext cx="84582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"/>
          <p:cNvSpPr>
            <a:spLocks noChangeArrowheads="1"/>
          </p:cNvSpPr>
          <p:nvPr userDrawn="1"/>
        </p:nvSpPr>
        <p:spPr bwMode="auto">
          <a:xfrm>
            <a:off x="381000" y="3733800"/>
            <a:ext cx="6019800" cy="1447800"/>
          </a:xfrm>
          <a:prstGeom prst="rect">
            <a:avLst/>
          </a:prstGeom>
          <a:solidFill>
            <a:srgbClr val="D6D2C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1A50E"/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 userDrawn="1"/>
        </p:nvSpPr>
        <p:spPr bwMode="auto">
          <a:xfrm>
            <a:off x="1638300" y="4343400"/>
            <a:ext cx="563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 l="50497" t="1549" b="1549"/>
          <a:stretch>
            <a:fillRect/>
          </a:stretch>
        </p:blipFill>
        <p:spPr bwMode="auto">
          <a:xfrm>
            <a:off x="6344318" y="265996"/>
            <a:ext cx="2454475" cy="628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9600" y="3962400"/>
            <a:ext cx="5638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dirty="0" smtClean="0"/>
              <a:t>Dziękuję za uwagę!</a:t>
            </a:r>
          </a:p>
        </p:txBody>
      </p:sp>
      <p:sp>
        <p:nvSpPr>
          <p:cNvPr id="15" name="TextBox 15"/>
          <p:cNvSpPr txBox="1"/>
          <p:nvPr userDrawn="1"/>
        </p:nvSpPr>
        <p:spPr>
          <a:xfrm>
            <a:off x="3922688" y="611972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" dirty="0" smtClean="0">
                <a:solidFill>
                  <a:srgbClr val="000000"/>
                </a:solidFill>
              </a:rPr>
              <a:t>Tel. 56 669 39 </a:t>
            </a:r>
            <a:r>
              <a:rPr lang="pl-PL" sz="800" dirty="0" err="1" smtClean="0">
                <a:solidFill>
                  <a:srgbClr val="000000"/>
                </a:solidFill>
              </a:rPr>
              <a:t>39</a:t>
            </a:r>
            <a:r>
              <a:rPr lang="pl-PL" sz="8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l-PL" sz="800" dirty="0" err="1" smtClean="0">
                <a:solidFill>
                  <a:srgbClr val="000000"/>
                </a:solidFill>
              </a:rPr>
              <a:t>Fax</a:t>
            </a:r>
            <a:r>
              <a:rPr lang="pl-PL" sz="800" dirty="0" smtClean="0">
                <a:solidFill>
                  <a:srgbClr val="000000"/>
                </a:solidFill>
              </a:rPr>
              <a:t> 56 339 39 99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6" name="TextBox 31"/>
          <p:cNvSpPr txBox="1"/>
          <p:nvPr userDrawn="1"/>
        </p:nvSpPr>
        <p:spPr>
          <a:xfrm>
            <a:off x="1763688" y="6021288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" dirty="0" smtClean="0">
                <a:solidFill>
                  <a:srgbClr val="000000"/>
                </a:solidFill>
              </a:rPr>
              <a:t>Wojewódzki Urząd Pracy w Toruniu</a:t>
            </a:r>
          </a:p>
          <a:p>
            <a:pPr algn="r"/>
            <a:r>
              <a:rPr lang="pl-PL" sz="800" dirty="0" smtClean="0">
                <a:solidFill>
                  <a:srgbClr val="000000"/>
                </a:solidFill>
              </a:rPr>
              <a:t>ul. Szosa Chełmińska 30/32, 87-100 Toruń</a:t>
            </a:r>
            <a:endParaRPr lang="en-US" sz="800" dirty="0" smtClean="0">
              <a:solidFill>
                <a:srgbClr val="000000"/>
              </a:solidFill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1916088" y="6211788"/>
            <a:ext cx="2057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000000"/>
                </a:solidFill>
              </a:rPr>
              <a:t>___________________________________________</a:t>
            </a: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18" name="TextBox 32"/>
          <p:cNvSpPr txBox="1"/>
          <p:nvPr userDrawn="1"/>
        </p:nvSpPr>
        <p:spPr>
          <a:xfrm>
            <a:off x="2987824" y="6309320"/>
            <a:ext cx="1052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err="1" smtClean="0">
                <a:solidFill>
                  <a:srgbClr val="000000"/>
                </a:solidFill>
              </a:rPr>
              <a:t>www.wup.torun.pl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9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2017-10-12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55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2017-10-12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40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2017-10-12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75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2017-10-12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1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2017-10-12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83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2017-10-12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62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2017-10-12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95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80E0D-EACB-42CE-ADB5-3401E556C223}" type="datetimeFigureOut">
              <a:rPr lang="pl-PL" smtClean="0"/>
              <a:t>2017-10-12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682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42900" y="306821"/>
            <a:ext cx="8458200" cy="6244359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54660" y="5957883"/>
            <a:ext cx="8346440" cy="623898"/>
            <a:chOff x="454660" y="5957883"/>
            <a:chExt cx="8346440" cy="623898"/>
          </a:xfrm>
        </p:grpSpPr>
        <p:grpSp>
          <p:nvGrpSpPr>
            <p:cNvPr id="41" name="Group 40"/>
            <p:cNvGrpSpPr/>
            <p:nvPr userDrawn="1"/>
          </p:nvGrpSpPr>
          <p:grpSpPr>
            <a:xfrm>
              <a:off x="454660" y="5970588"/>
              <a:ext cx="8346440" cy="545668"/>
              <a:chOff x="454660" y="5970588"/>
              <a:chExt cx="8346440" cy="545668"/>
            </a:xfrm>
          </p:grpSpPr>
          <p:sp>
            <p:nvSpPr>
              <p:cNvPr id="26" name="Rectangle 25"/>
              <p:cNvSpPr/>
              <p:nvPr userDrawn="1"/>
            </p:nvSpPr>
            <p:spPr>
              <a:xfrm>
                <a:off x="1394460" y="5970588"/>
                <a:ext cx="7406640" cy="533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454660" y="6342783"/>
                <a:ext cx="908050" cy="1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5531485" y="5957883"/>
              <a:ext cx="3225800" cy="623898"/>
              <a:chOff x="5486400" y="5957883"/>
              <a:chExt cx="3225800" cy="623898"/>
            </a:xfrm>
          </p:grpSpPr>
          <p:sp>
            <p:nvSpPr>
              <p:cNvPr id="16" name="TextBox 15"/>
              <p:cNvSpPr txBox="1"/>
              <p:nvPr userDrawn="1"/>
            </p:nvSpPr>
            <p:spPr>
              <a:xfrm>
                <a:off x="7645400" y="6099182"/>
                <a:ext cx="1066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l-PL" sz="800" dirty="0" smtClean="0">
                    <a:solidFill>
                      <a:srgbClr val="000000"/>
                    </a:solidFill>
                  </a:rPr>
                  <a:t>Tel. 56 669 39 </a:t>
                </a:r>
                <a:r>
                  <a:rPr lang="pl-PL" sz="800" dirty="0" err="1" smtClean="0">
                    <a:solidFill>
                      <a:srgbClr val="000000"/>
                    </a:solidFill>
                  </a:rPr>
                  <a:t>39</a:t>
                </a:r>
                <a:r>
                  <a:rPr lang="pl-PL" sz="8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algn="r"/>
                <a:r>
                  <a:rPr lang="pl-PL" sz="800" dirty="0" err="1" smtClean="0">
                    <a:solidFill>
                      <a:srgbClr val="000000"/>
                    </a:solidFill>
                  </a:rPr>
                  <a:t>Fax</a:t>
                </a:r>
                <a:r>
                  <a:rPr lang="pl-PL" sz="800" dirty="0" smtClean="0">
                    <a:solidFill>
                      <a:srgbClr val="000000"/>
                    </a:solidFill>
                  </a:rPr>
                  <a:t> 56 339 39 99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6" name="Group 35"/>
              <p:cNvGrpSpPr/>
              <p:nvPr userDrawn="1"/>
            </p:nvGrpSpPr>
            <p:grpSpPr>
              <a:xfrm>
                <a:off x="5486400" y="6000750"/>
                <a:ext cx="2253394" cy="513105"/>
                <a:chOff x="5486400" y="6057900"/>
                <a:chExt cx="2253394" cy="513105"/>
              </a:xfrm>
            </p:grpSpPr>
            <p:sp>
              <p:nvSpPr>
                <p:cNvPr id="32" name="TextBox 31"/>
                <p:cNvSpPr txBox="1"/>
                <p:nvPr userDrawn="1"/>
              </p:nvSpPr>
              <p:spPr>
                <a:xfrm>
                  <a:off x="5486400" y="6057900"/>
                  <a:ext cx="21717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pl-PL" sz="800" dirty="0" smtClean="0">
                      <a:solidFill>
                        <a:srgbClr val="000000"/>
                      </a:solidFill>
                    </a:rPr>
                    <a:t>Wojewódzki Urząd Pracy w Toruniu</a:t>
                  </a:r>
                </a:p>
                <a:p>
                  <a:pPr algn="r"/>
                  <a:r>
                    <a:rPr lang="pl-PL" sz="800" dirty="0" smtClean="0">
                      <a:solidFill>
                        <a:srgbClr val="000000"/>
                      </a:solidFill>
                    </a:rPr>
                    <a:t>ul. Szosa Chełmińska 30/32, 87-100 Toruń</a:t>
                  </a:r>
                  <a:endParaRPr lang="en-US" sz="8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 userDrawn="1"/>
              </p:nvSpPr>
              <p:spPr>
                <a:xfrm>
                  <a:off x="6687155" y="6355561"/>
                  <a:ext cx="1052639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800" dirty="0" err="1" smtClean="0">
                      <a:solidFill>
                        <a:srgbClr val="000000"/>
                      </a:solidFill>
                    </a:rPr>
                    <a:t>www.wup.torun.pl</a:t>
                  </a:r>
                  <a:endParaRPr lang="en-US" sz="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 userDrawn="1"/>
              </p:nvSpPr>
              <p:spPr>
                <a:xfrm>
                  <a:off x="5638800" y="6248400"/>
                  <a:ext cx="20574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 smtClean="0">
                      <a:solidFill>
                        <a:srgbClr val="000000"/>
                      </a:solidFill>
                    </a:rPr>
                    <a:t>___________________________________________</a:t>
                  </a:r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 userDrawn="1"/>
            </p:nvSpPr>
            <p:spPr>
              <a:xfrm rot="5400000">
                <a:off x="7400392" y="6177499"/>
                <a:ext cx="62389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>
                    <a:solidFill>
                      <a:srgbClr val="000000"/>
                    </a:solidFill>
                  </a:rPr>
                  <a:t>__________</a:t>
                </a:r>
                <a:endParaRPr lang="en-US" sz="600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8" name="Obraz 17" descr="WMF_KFS_logo.wm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95536" y="6093296"/>
            <a:ext cx="936104" cy="30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4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42900" y="306821"/>
            <a:ext cx="8458200" cy="6244359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54660" y="5957883"/>
            <a:ext cx="8346440" cy="623898"/>
            <a:chOff x="454660" y="5957883"/>
            <a:chExt cx="8346440" cy="623898"/>
          </a:xfrm>
        </p:grpSpPr>
        <p:grpSp>
          <p:nvGrpSpPr>
            <p:cNvPr id="41" name="Group 40"/>
            <p:cNvGrpSpPr/>
            <p:nvPr userDrawn="1"/>
          </p:nvGrpSpPr>
          <p:grpSpPr>
            <a:xfrm>
              <a:off x="454660" y="5970588"/>
              <a:ext cx="8346440" cy="545668"/>
              <a:chOff x="454660" y="5970588"/>
              <a:chExt cx="8346440" cy="545668"/>
            </a:xfrm>
          </p:grpSpPr>
          <p:sp>
            <p:nvSpPr>
              <p:cNvPr id="26" name="Rectangle 25"/>
              <p:cNvSpPr/>
              <p:nvPr userDrawn="1"/>
            </p:nvSpPr>
            <p:spPr>
              <a:xfrm>
                <a:off x="1394460" y="5970588"/>
                <a:ext cx="7406640" cy="533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454660" y="6342783"/>
                <a:ext cx="908050" cy="1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5531485" y="5957883"/>
              <a:ext cx="3225800" cy="623898"/>
              <a:chOff x="5486400" y="5957883"/>
              <a:chExt cx="3225800" cy="623898"/>
            </a:xfrm>
          </p:grpSpPr>
          <p:sp>
            <p:nvSpPr>
              <p:cNvPr id="16" name="TextBox 15"/>
              <p:cNvSpPr txBox="1"/>
              <p:nvPr userDrawn="1"/>
            </p:nvSpPr>
            <p:spPr>
              <a:xfrm>
                <a:off x="7645400" y="6099182"/>
                <a:ext cx="1066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l-PL" sz="800" dirty="0" smtClean="0">
                    <a:solidFill>
                      <a:srgbClr val="000000"/>
                    </a:solidFill>
                  </a:rPr>
                  <a:t>Tel. 56 669 39 </a:t>
                </a:r>
                <a:r>
                  <a:rPr lang="pl-PL" sz="800" dirty="0" err="1" smtClean="0">
                    <a:solidFill>
                      <a:srgbClr val="000000"/>
                    </a:solidFill>
                  </a:rPr>
                  <a:t>39</a:t>
                </a:r>
                <a:r>
                  <a:rPr lang="pl-PL" sz="8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algn="r"/>
                <a:r>
                  <a:rPr lang="pl-PL" sz="800" dirty="0" err="1" smtClean="0">
                    <a:solidFill>
                      <a:srgbClr val="000000"/>
                    </a:solidFill>
                  </a:rPr>
                  <a:t>Fax</a:t>
                </a:r>
                <a:r>
                  <a:rPr lang="pl-PL" sz="800" dirty="0" smtClean="0">
                    <a:solidFill>
                      <a:srgbClr val="000000"/>
                    </a:solidFill>
                  </a:rPr>
                  <a:t> 56 339 39 99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6" name="Group 35"/>
              <p:cNvGrpSpPr/>
              <p:nvPr userDrawn="1"/>
            </p:nvGrpSpPr>
            <p:grpSpPr>
              <a:xfrm>
                <a:off x="5486400" y="6000750"/>
                <a:ext cx="2253394" cy="513105"/>
                <a:chOff x="5486400" y="6057900"/>
                <a:chExt cx="2253394" cy="513105"/>
              </a:xfrm>
            </p:grpSpPr>
            <p:sp>
              <p:nvSpPr>
                <p:cNvPr id="32" name="TextBox 31"/>
                <p:cNvSpPr txBox="1"/>
                <p:nvPr userDrawn="1"/>
              </p:nvSpPr>
              <p:spPr>
                <a:xfrm>
                  <a:off x="5486400" y="6057900"/>
                  <a:ext cx="21717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pl-PL" sz="800" dirty="0" smtClean="0">
                      <a:solidFill>
                        <a:srgbClr val="000000"/>
                      </a:solidFill>
                    </a:rPr>
                    <a:t>Wojewódzki Urząd Pracy w Toruniu</a:t>
                  </a:r>
                </a:p>
                <a:p>
                  <a:pPr algn="r"/>
                  <a:r>
                    <a:rPr lang="pl-PL" sz="800" dirty="0" smtClean="0">
                      <a:solidFill>
                        <a:srgbClr val="000000"/>
                      </a:solidFill>
                    </a:rPr>
                    <a:t>ul. Szosa Chełmińska 30/32, 87-100 Toruń</a:t>
                  </a:r>
                  <a:endParaRPr lang="en-US" sz="8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 userDrawn="1"/>
              </p:nvSpPr>
              <p:spPr>
                <a:xfrm>
                  <a:off x="6687155" y="6355561"/>
                  <a:ext cx="1052639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800" dirty="0" err="1" smtClean="0">
                      <a:solidFill>
                        <a:srgbClr val="000000"/>
                      </a:solidFill>
                    </a:rPr>
                    <a:t>www.wup.torun.pl</a:t>
                  </a:r>
                  <a:endParaRPr lang="en-US" sz="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 userDrawn="1"/>
              </p:nvSpPr>
              <p:spPr>
                <a:xfrm>
                  <a:off x="5638800" y="6248400"/>
                  <a:ext cx="20574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 smtClean="0">
                      <a:solidFill>
                        <a:srgbClr val="000000"/>
                      </a:solidFill>
                    </a:rPr>
                    <a:t>___________________________________________</a:t>
                  </a:r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 userDrawn="1"/>
            </p:nvSpPr>
            <p:spPr>
              <a:xfrm rot="5400000">
                <a:off x="7400392" y="6177499"/>
                <a:ext cx="62389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>
                    <a:solidFill>
                      <a:srgbClr val="000000"/>
                    </a:solidFill>
                  </a:rPr>
                  <a:t>__________</a:t>
                </a:r>
                <a:endParaRPr lang="en-US" sz="600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8" name="Obraz 17" descr="WMF_KFS_logo.wm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95536" y="6093296"/>
            <a:ext cx="936104" cy="30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4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7772400" cy="1037977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Inauguracja 2017/2018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755576" y="4653136"/>
            <a:ext cx="770485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Projektowanie i tworzenie aplikacji </a:t>
            </a:r>
            <a:b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platformy .NET</a:t>
            </a: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755576" y="5949280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http://pspizk.fizyka.umk.pl</a:t>
            </a:r>
            <a:endParaRPr lang="pl-PL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 descr="https://www.fizyka.umk.pl/wfaiis/files/pspizk_logo_423x27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4563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1872208" cy="2016224"/>
          </a:xfrm>
          <a:prstGeom prst="rect">
            <a:avLst/>
          </a:prstGeom>
        </p:spPr>
      </p:pic>
      <p:pic>
        <p:nvPicPr>
          <p:cNvPr id="10" name="Obraz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4664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3" y="764704"/>
            <a:ext cx="5807747" cy="59228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Organizacja roku akademickiego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Wystawianie faktur VAT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88840"/>
            <a:ext cx="8892480" cy="3168352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Faktura VAT za studia podyplomowe może być wystawiona tylko na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nabywcę usługi edukacyjnej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(osobę, z którą UMK zawiera umowę) tj. studenta.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można wystawić faktury na firmę!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może być jednak wpisana na fakturze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płatnik</a:t>
            </a:r>
          </a:p>
          <a:p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Opłata za czesne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6290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Anna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Salamończyk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(p. 305, sekretariat IF)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Wybór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systemu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płatności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Możliwość rezygnacji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(konsekwencje finansowe)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Odsetki i upomnienia</a:t>
            </a:r>
          </a:p>
        </p:txBody>
      </p:sp>
    </p:spTree>
    <p:extLst>
      <p:ext uri="{BB962C8B-B14F-4D97-AF65-F5344CB8AC3E}">
        <p14:creationId xmlns:p14="http://schemas.microsoft.com/office/powerpoint/2010/main" val="11405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3789216"/>
            <a:ext cx="8295456" cy="457200"/>
          </a:xfrm>
        </p:spPr>
        <p:txBody>
          <a:bodyPr/>
          <a:lstStyle/>
          <a:p>
            <a:pPr algn="l"/>
            <a:r>
              <a:rPr lang="pl-PL" b="1" spc="50" dirty="0" smtClean="0">
                <a:ln w="13500">
                  <a:solidFill>
                    <a:schemeClr val="bg1">
                      <a:lumMod val="65000"/>
                      <a:lumOff val="350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KRAJOWY FUNDUSZ SZKOLENIOWY</a:t>
            </a:r>
            <a:endParaRPr lang="en-US" b="1" spc="50" dirty="0">
              <a:ln w="13500">
                <a:solidFill>
                  <a:schemeClr val="bg1">
                    <a:lumMod val="65000"/>
                    <a:lumOff val="350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sz="1600" dirty="0" smtClean="0"/>
              <a:t>Wojewódzki Urząd Pracy w Toruniu</a:t>
            </a:r>
            <a:endParaRPr lang="en-US" sz="1600" dirty="0"/>
          </a:p>
        </p:txBody>
      </p:sp>
      <p:pic>
        <p:nvPicPr>
          <p:cNvPr id="12" name="Obraz 11" descr="WMF_KFS_logo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3601958" cy="11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533400" y="1052736"/>
            <a:ext cx="5105400" cy="4814664"/>
          </a:xfrm>
        </p:spPr>
        <p:txBody>
          <a:bodyPr/>
          <a:lstStyle/>
          <a:p>
            <a:pPr marL="355600" indent="-355600"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kursy i studia podyplomowe </a:t>
            </a:r>
            <a:r>
              <a:rPr lang="pl-PL" sz="1800" dirty="0" smtClean="0"/>
              <a:t>realizowane z inicjatywy pracodawcy lub za jego zgodą,</a:t>
            </a:r>
          </a:p>
          <a:p>
            <a:pPr marL="355600" indent="-355600"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egzaminy</a:t>
            </a:r>
            <a:r>
              <a:rPr lang="pl-PL" sz="1800" dirty="0" smtClean="0"/>
              <a:t> umożliwiające uzyskanie dyplomów potwierdzających nabycie umiejętności, kwalifikacji lub uprawnień zawodowych,</a:t>
            </a:r>
          </a:p>
          <a:p>
            <a:pPr marL="355600" indent="-355600"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badania lekarskie i psychologiczne </a:t>
            </a:r>
            <a:r>
              <a:rPr lang="pl-PL" sz="1800" dirty="0" smtClean="0"/>
              <a:t>wymagane do podjęcia kształcenia lub pracy zawodowej po ukończonym kształceniu,</a:t>
            </a:r>
          </a:p>
          <a:p>
            <a:pPr marL="355600" indent="-355600"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ubezpieczenie</a:t>
            </a:r>
            <a:r>
              <a:rPr lang="pl-PL" sz="1800" dirty="0" smtClean="0"/>
              <a:t> od następstw nieszczęśliwych wypadków w związku</a:t>
            </a:r>
            <a:br>
              <a:rPr lang="pl-PL" sz="1800" dirty="0" smtClean="0"/>
            </a:br>
            <a:r>
              <a:rPr lang="pl-PL" sz="1800" dirty="0" smtClean="0"/>
              <a:t>z podjętym kształceniem,</a:t>
            </a:r>
          </a:p>
          <a:p>
            <a:pPr marL="355600" indent="-355600"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określenie potrzeb pracodawcy </a:t>
            </a:r>
            <a:b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pl-PL" sz="1800" dirty="0" smtClean="0"/>
              <a:t>w zakresie kształcenia ustawicznego w związku z ubieganiem się o sfinansowanie tego kształcenia ze środków KFS.</a:t>
            </a:r>
            <a:endParaRPr lang="pl-PL" sz="1800" dirty="0" err="1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95536" y="434116"/>
            <a:ext cx="5309754" cy="381000"/>
          </a:xfrm>
        </p:spPr>
        <p:txBody>
          <a:bodyPr/>
          <a:lstStyle/>
          <a:p>
            <a:r>
              <a:rPr lang="pl-PL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Jakie działania mogą być finansowane?</a:t>
            </a:r>
            <a:endParaRPr lang="en-US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52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61392" y="1196752"/>
            <a:ext cx="5190728" cy="4670648"/>
          </a:xfrm>
        </p:spPr>
        <p:txBody>
          <a:bodyPr/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Każdy pracodawca</a:t>
            </a:r>
            <a:r>
              <a:rPr lang="pl-PL" sz="1800" dirty="0" smtClean="0"/>
              <a:t>, który zatrudnia </a:t>
            </a:r>
            <a:br>
              <a:rPr lang="pl-PL" sz="1800" dirty="0" smtClean="0"/>
            </a:br>
            <a:r>
              <a:rPr lang="pl-PL" sz="1800" b="1" dirty="0" smtClean="0"/>
              <a:t>co najmniej jednego </a:t>
            </a:r>
            <a:r>
              <a:rPr lang="pl-PL" sz="1800" dirty="0" smtClean="0"/>
              <a:t>pracownika.</a:t>
            </a:r>
            <a:br>
              <a:rPr lang="pl-PL" sz="1800" dirty="0" smtClean="0"/>
            </a:br>
            <a:r>
              <a:rPr lang="pl-PL" sz="600" dirty="0" smtClean="0"/>
              <a:t> </a:t>
            </a:r>
            <a:endParaRPr lang="pl-PL" sz="1800" dirty="0" smtClean="0"/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Nie ma znaczenia, na jaki rodzaj umowy </a:t>
            </a:r>
            <a:r>
              <a:rPr lang="pl-PL" sz="18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 pracę</a:t>
            </a:r>
            <a:r>
              <a:rPr lang="pl-PL" sz="1800" dirty="0" smtClean="0"/>
              <a:t> zatrudnieni są pracownicy korzystający ze wsparcia,</a:t>
            </a:r>
            <a:br>
              <a:rPr lang="pl-PL" sz="1800" dirty="0" smtClean="0"/>
            </a:br>
            <a:r>
              <a:rPr lang="pl-PL" sz="600" dirty="0" smtClean="0"/>
              <a:t> </a:t>
            </a:r>
            <a:endParaRPr lang="pl-PL" sz="1800" dirty="0" smtClean="0"/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Nie ma znaczenia wymiar czasu pracy </a:t>
            </a:r>
            <a:r>
              <a:rPr lang="pl-PL" sz="1800" dirty="0" smtClean="0"/>
              <a:t>pracowników zatrudnionych u beneficjenta.</a:t>
            </a: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pl-PL" sz="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pl-PL" sz="1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Pracodawca może sam skorzystać z KFS </a:t>
            </a:r>
            <a:r>
              <a:rPr lang="pl-PL" sz="1800" dirty="0" smtClean="0"/>
              <a:t>na takich samych zasadach jak jego pracownicy.</a:t>
            </a:r>
            <a:endParaRPr lang="pl-PL" sz="1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14374" y="434116"/>
            <a:ext cx="5309754" cy="381000"/>
          </a:xfrm>
        </p:spPr>
        <p:txBody>
          <a:bodyPr/>
          <a:lstStyle/>
          <a:p>
            <a:r>
              <a:rPr lang="pl-PL" sz="23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Kto może ubiegać się o środki KFS?</a:t>
            </a:r>
            <a:endParaRPr lang="en-US" sz="23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0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7213" y="433388"/>
            <a:ext cx="8047235" cy="381000"/>
          </a:xfrm>
        </p:spPr>
        <p:txBody>
          <a:bodyPr/>
          <a:lstStyle/>
          <a:p>
            <a:pPr algn="ctr"/>
            <a:r>
              <a:rPr lang="pl-PL" sz="3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Poziom dofinansowania</a:t>
            </a:r>
            <a:endParaRPr lang="en-US" sz="3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467544" y="1268760"/>
            <a:ext cx="8208912" cy="4464496"/>
          </a:xfrm>
          <a:prstGeom prst="rect">
            <a:avLst/>
          </a:prstGeom>
        </p:spPr>
        <p:txBody>
          <a:bodyPr/>
          <a:lstStyle/>
          <a:p>
            <a:pPr marL="452438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rgbClr val="000000"/>
                </a:solidFill>
                <a:latin typeface="trebuchet"/>
              </a:rPr>
              <a:t>W przypadku mikroprzedsiębiorców (firmy zatrudniające do 9 osób) ze środków KFS może zostać sfinansowanych </a:t>
            </a:r>
            <a:r>
              <a:rPr lang="pl-PL" sz="2400" b="1" spc="50" dirty="0" smtClean="0">
                <a:ln w="12700" cmpd="sng">
                  <a:solidFill>
                    <a:srgbClr val="C1A60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glow rad="53100">
                    <a:srgbClr val="C1A60C">
                      <a:satMod val="180000"/>
                      <a:alpha val="30000"/>
                    </a:srgbClr>
                  </a:glow>
                </a:effectLst>
                <a:cs typeface="Tahoma" pitchFamily="34" charset="0"/>
              </a:rPr>
              <a:t>100%</a:t>
            </a:r>
            <a:r>
              <a:rPr lang="pl-PL" sz="2000" dirty="0" smtClean="0">
                <a:solidFill>
                  <a:srgbClr val="000000"/>
                </a:solidFill>
                <a:latin typeface="trebuchet"/>
              </a:rPr>
              <a:t> kosztów kształcenia ustawicznego;</a:t>
            </a:r>
          </a:p>
          <a:p>
            <a:pPr marL="452438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rgbClr val="000000"/>
                </a:solidFill>
                <a:latin typeface="trebuchet"/>
              </a:rPr>
              <a:t>W przypadku pozostałych firm pracodawca ze środków własnych pokrywa </a:t>
            </a:r>
            <a:r>
              <a:rPr lang="pl-PL" sz="2400" b="1" spc="50" dirty="0" smtClean="0">
                <a:ln w="12700" cmpd="sng">
                  <a:solidFill>
                    <a:srgbClr val="C1A60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glow rad="53100">
                    <a:srgbClr val="C1A60C">
                      <a:satMod val="180000"/>
                      <a:alpha val="30000"/>
                    </a:srgbClr>
                  </a:glow>
                </a:effectLst>
                <a:cs typeface="Tahoma" pitchFamily="34" charset="0"/>
              </a:rPr>
              <a:t>20%</a:t>
            </a:r>
            <a:r>
              <a:rPr lang="pl-PL" sz="2000" dirty="0" smtClean="0">
                <a:solidFill>
                  <a:srgbClr val="000000"/>
                </a:solidFill>
                <a:latin typeface="trebuchet"/>
              </a:rPr>
              <a:t> kosztów szkolenia;</a:t>
            </a:r>
          </a:p>
          <a:p>
            <a:pPr marL="452438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rgbClr val="000000"/>
                </a:solidFill>
                <a:latin typeface="trebuchet"/>
              </a:rPr>
              <a:t>Kwota przyznana na szkolenie dla jednego pracownika nie może przekroczyć w danym roku </a:t>
            </a:r>
            <a:r>
              <a:rPr lang="pl-PL" sz="2400" b="1" spc="50" dirty="0" smtClean="0">
                <a:ln w="12700" cmpd="sng">
                  <a:solidFill>
                    <a:srgbClr val="C1A60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glow rad="53100">
                    <a:srgbClr val="C1A60C">
                      <a:satMod val="180000"/>
                      <a:alpha val="30000"/>
                    </a:srgbClr>
                  </a:glow>
                </a:effectLst>
                <a:cs typeface="Tahoma" pitchFamily="34" charset="0"/>
              </a:rPr>
              <a:t>300%</a:t>
            </a:r>
            <a:r>
              <a:rPr lang="pl-PL" sz="2000" dirty="0" smtClean="0">
                <a:solidFill>
                  <a:srgbClr val="000000"/>
                </a:solidFill>
                <a:latin typeface="trebuchet"/>
              </a:rPr>
              <a:t> przeciętnego wynagrodzenia. (ok. 11 220 zł).</a:t>
            </a:r>
          </a:p>
        </p:txBody>
      </p:sp>
    </p:spTree>
    <p:extLst>
      <p:ext uri="{BB962C8B-B14F-4D97-AF65-F5344CB8AC3E}">
        <p14:creationId xmlns:p14="http://schemas.microsoft.com/office/powerpoint/2010/main" val="6587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 PARP</a:t>
            </a: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Opublikowaliśmy usługę</a:t>
            </a:r>
            <a:br>
              <a:rPr lang="pl-P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Projektowanie i tworzenie aplikacji </a:t>
            </a:r>
            <a:br>
              <a:rPr lang="pl-PL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platformy .NET</a:t>
            </a:r>
            <a:r>
              <a:rPr lang="pl-P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Bazie Usług </a:t>
            </a: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Rozwojowych PARP</a:t>
            </a:r>
            <a:b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https://uslugirozwojowe.parp.gov.pl/</a:t>
            </a:r>
            <a:endParaRPr lang="pl-PL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Możliwe dofinansowanie</a:t>
            </a:r>
          </a:p>
          <a:p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Więcej informacji: </a:t>
            </a:r>
            <a:b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https://www.parp.gov.pl/baza-uslug-rozwojowych-rur</a:t>
            </a:r>
            <a:endParaRPr lang="pl-PL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Miejsca rezerwowe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6290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Duża liczba chętnych na sekcję .NET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Przyjętych (20) &gt; miejsc (15)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Jeżeli nie zmniejszy się liczba studiujących, osoby z miejsc rezerwowych noszą własne notebooki z zainstalowanym VS 2017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Jeżeli notebook jest słabszy: VS 2013</a:t>
            </a:r>
          </a:p>
        </p:txBody>
      </p:sp>
    </p:spTree>
    <p:extLst>
      <p:ext uri="{BB962C8B-B14F-4D97-AF65-F5344CB8AC3E}">
        <p14:creationId xmlns:p14="http://schemas.microsoft.com/office/powerpoint/2010/main" val="16965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słuchacza UMK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392488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Dostęp do biblioteki (IF, BU na Gagarina)</a:t>
            </a:r>
            <a:endParaRPr lang="pl-PL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Darmowe oprogramowanie w ramach licencji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DreamSpark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Premium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(Microsoft),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zarządca: Michał Zieliński (zasada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Holywood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endParaRPr lang="pl-PL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domu należy jak najszybciej zainstalować: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 10 (zalecane)</a:t>
            </a:r>
          </a:p>
          <a:p>
            <a:pPr lvl="1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 Studio 2017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(konieczne)</a:t>
            </a:r>
          </a:p>
          <a:p>
            <a:pPr lvl="1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Strona WWW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http://pspizk.fizyka.umk.pl</a:t>
            </a:r>
          </a:p>
          <a:p>
            <a:pPr marL="0" indent="0">
              <a:buNone/>
            </a:pP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http://www.fizyka.umk.pl/wfaiis/?q=node/822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395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7859216" cy="5400600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Salamończyk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305 (sekretariat IF)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pl-PL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annas@fizyka.umk.pl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telefon: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056 611 32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(w godz. 9-14)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 na zajęciach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pl-PL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jacek@fizyka.umk.pl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http://pspizk.fizyka.umk.pl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(ogłoszenia i ew. zmiany planów)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https://www.facebook.com/pspizk/</a:t>
            </a:r>
            <a:endParaRPr lang="pl-PL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333624" y="2348880"/>
            <a:ext cx="3246488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394942" y="5013176"/>
            <a:ext cx="3905250" cy="4586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79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Administracja / Kontakt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53136"/>
          </a:xfrm>
        </p:spPr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Salamończyk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305 (sekretariat)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annas@fizyka.umk.pl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telefon: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056 611 32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(w godz. 9-14)</a:t>
            </a: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 na zajęciach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jacek@fizyka.umk.pl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http://pspizk.fizyka.umk.pl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(ogłoszenia i ew. zmiany planów)</a:t>
            </a:r>
          </a:p>
        </p:txBody>
      </p:sp>
    </p:spTree>
    <p:extLst>
      <p:ext uri="{BB962C8B-B14F-4D97-AF65-F5344CB8AC3E}">
        <p14:creationId xmlns:p14="http://schemas.microsoft.com/office/powerpoint/2010/main" val="28669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765900"/>
              </p:ext>
            </p:extLst>
          </p:nvPr>
        </p:nvGraphicFramePr>
        <p:xfrm>
          <a:off x="251520" y="1700808"/>
          <a:ext cx="8712968" cy="3729421"/>
        </p:xfrm>
        <a:graphic>
          <a:graphicData uri="http://schemas.openxmlformats.org/drawingml/2006/table">
            <a:tbl>
              <a:tblPr firstRow="1" firstCol="1" bandRow="1" bandCol="1">
                <a:effectLst/>
                <a:tableStyleId>{5C22544A-7EE6-4342-B048-85BDC9FD1C3A}</a:tableStyleId>
              </a:tblPr>
              <a:tblGrid>
                <a:gridCol w="3978384"/>
                <a:gridCol w="1170188"/>
                <a:gridCol w="3564396"/>
              </a:tblGrid>
              <a:tr h="339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Przedmiot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godzin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Zaliczenia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358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Język C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środowisko Visual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Studio</a:t>
                      </a: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kolokwium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381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Platforma .NET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biblioteka Windows </a:t>
                      </a:r>
                      <a:r>
                        <a:rPr lang="pl-PL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Forms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kolokwium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407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Wzorzec</a:t>
                      </a:r>
                      <a:r>
                        <a:rPr lang="pl-PL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MVVM i język XAML w WPF</a:t>
                      </a:r>
                      <a:r>
                        <a:rPr lang="pl-PL" sz="14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UWP</a:t>
                      </a:r>
                      <a:endParaRPr lang="pl-PL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kolokwium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358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SQL Serwer i aplikacje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bazodanowe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test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387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Aplikacje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internetowe ASP.NET MVC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kolokwium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358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Windows </a:t>
                      </a:r>
                      <a:r>
                        <a:rPr lang="pl-PL" sz="1400" b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Azure</a:t>
                      </a:r>
                      <a:endParaRPr lang="pl-PL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kolokwium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419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Zaawansowane narzędzia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deweloperskie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kolokwium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358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Wykłady 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prowadzone przez trenerów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zaliczenie na podstawie obecności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3588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180h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9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Nauka w domu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w IF powinny być </a:t>
            </a:r>
            <a:b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pretekstem do nauki w domu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Szybkie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adrabianie zaległości w programowaniu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Eksperymentowanie!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Projekty – najlepsze, gdy potrzebne (w pracy)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– źródła wiarygodnej wiedzy:</a:t>
            </a:r>
          </a:p>
          <a:p>
            <a:pPr lvl="1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MSDN (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http://msdn.microsoft.com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MVA</a:t>
            </a:r>
          </a:p>
          <a:p>
            <a:pPr lvl="1"/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Project (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http://www.codeproject.com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Overflow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http://stackoverflow.com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Nauka w domu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 w IF powinny być </a:t>
            </a:r>
            <a:br>
              <a:rPr lang="pl-P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pretekstem do nauki w domu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Szybkie </a:t>
            </a:r>
            <a:r>
              <a:rPr lang="pl-P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adrabianie zaległości w programowaniu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Eksperymentowanie!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 – najlepsze, gdy potrzebne (w pracy)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– źródła wiarygodnej wiedzy:</a:t>
            </a:r>
          </a:p>
          <a:p>
            <a:pPr lvl="1"/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MSDN (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http://msdn.microsoft.com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MVA</a:t>
            </a:r>
          </a:p>
          <a:p>
            <a:pPr lvl="1"/>
            <a:r>
              <a:rPr lang="pl-P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(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http://www.codeproject.com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pl-P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Overflow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http://stackoverflow.com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Kadra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988840"/>
            <a:ext cx="6768752" cy="3672408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Piotr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Ablewski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(C#, Windows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Azure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Rafał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Linowiecki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ASP.NET MVC)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Marek Grochowski (R#,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TFS)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 (WF, WPF)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Piotr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Pepłowski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(bazy danych)</a:t>
            </a:r>
          </a:p>
        </p:txBody>
      </p:sp>
    </p:spTree>
    <p:extLst>
      <p:ext uri="{BB962C8B-B14F-4D97-AF65-F5344CB8AC3E}">
        <p14:creationId xmlns:p14="http://schemas.microsoft.com/office/powerpoint/2010/main" val="20440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Organizacja dnia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Pracownia Komputerowa 2 (PK2)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Godziny: </a:t>
            </a:r>
          </a:p>
          <a:p>
            <a:pPr marL="457200" lvl="1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10:00 – 11:30</a:t>
            </a:r>
          </a:p>
          <a:p>
            <a:pPr marL="457200" lvl="1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11:45 – 13:15</a:t>
            </a:r>
          </a:p>
          <a:p>
            <a:pPr marL="457200" lvl="1" indent="0">
              <a:buNone/>
            </a:pP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13:30 – 15:00</a:t>
            </a:r>
          </a:p>
          <a:p>
            <a:pPr marL="457200" lvl="1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15:15 – 16:45</a:t>
            </a:r>
          </a:p>
          <a:p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Tylko soboty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3198128" y="2780928"/>
            <a:ext cx="2165960" cy="2229192"/>
            <a:chOff x="3198128" y="2780928"/>
            <a:chExt cx="2165960" cy="2229192"/>
          </a:xfrm>
        </p:grpSpPr>
        <p:sp>
          <p:nvSpPr>
            <p:cNvPr id="4" name="Prostokąt 3"/>
            <p:cNvSpPr/>
            <p:nvPr/>
          </p:nvSpPr>
          <p:spPr>
            <a:xfrm>
              <a:off x="3203848" y="2780928"/>
              <a:ext cx="2160240" cy="1008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/>
            <p:cNvSpPr/>
            <p:nvPr/>
          </p:nvSpPr>
          <p:spPr>
            <a:xfrm>
              <a:off x="3198128" y="4002008"/>
              <a:ext cx="2160240" cy="1008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7" name="Łącznik prostoliniowy 6"/>
            <p:cNvCxnSpPr>
              <a:stCxn id="4" idx="1"/>
              <a:endCxn id="4" idx="3"/>
            </p:cNvCxnSpPr>
            <p:nvPr/>
          </p:nvCxnSpPr>
          <p:spPr>
            <a:xfrm>
              <a:off x="3203848" y="3284984"/>
              <a:ext cx="21602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oliniowy 7"/>
            <p:cNvCxnSpPr>
              <a:stCxn id="5" idx="1"/>
              <a:endCxn id="5" idx="3"/>
            </p:cNvCxnSpPr>
            <p:nvPr/>
          </p:nvCxnSpPr>
          <p:spPr>
            <a:xfrm>
              <a:off x="3198128" y="4506064"/>
              <a:ext cx="21602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15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Zjazdy i plan zajęć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772152"/>
              </p:ext>
            </p:extLst>
          </p:nvPr>
        </p:nvGraphicFramePr>
        <p:xfrm>
          <a:off x="467544" y="4581128"/>
          <a:ext cx="7848872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644"/>
                <a:gridCol w="4346753"/>
                <a:gridCol w="1328743"/>
                <a:gridCol w="75173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Godzina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Przedmiot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Prowadzący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 – 11:30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Platforma .NET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biblioteka Windows </a:t>
                      </a:r>
                      <a:r>
                        <a:rPr lang="pl-PL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Forms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J. Matulewski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PK 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11:45 – 13:15</a:t>
                      </a:r>
                      <a:endParaRPr lang="pl-PL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Platforma .NET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biblioteka Windows </a:t>
                      </a:r>
                      <a:r>
                        <a:rPr lang="pl-PL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Forms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J. Matulewski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PK 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14:00 – 15:30</a:t>
                      </a:r>
                      <a:endParaRPr lang="pl-PL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Język C#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środowisko Visual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Studio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R.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Linowiecki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PK 2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15:45 – 17:15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Język C#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środowisko Visual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Studio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R.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Linowiecki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PK 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860529"/>
              </p:ext>
            </p:extLst>
          </p:nvPr>
        </p:nvGraphicFramePr>
        <p:xfrm>
          <a:off x="467544" y="2264202"/>
          <a:ext cx="7848872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644"/>
                <a:gridCol w="4346753"/>
                <a:gridCol w="1328743"/>
                <a:gridCol w="75173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Godzina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Przedmiot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Prowadzący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 – 11:30</a:t>
                      </a:r>
                      <a:endParaRPr lang="pl-PL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Platforma .NET i biblioteka Windows Forms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J. Matulewski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PK 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11:45 – 13:15</a:t>
                      </a:r>
                      <a:endParaRPr lang="pl-PL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Platforma .NET i biblioteka Windows Forms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J. Matulewski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PK 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14:00 – 15:30</a:t>
                      </a:r>
                      <a:endParaRPr lang="pl-PL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Platforma .NET i biblioteka Windows Forms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J. Matulewski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PK 2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15:45 – 17:15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Platforma .NET i biblioteka Windows Forms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J. Matulewski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PK 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467544" y="171949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października 2017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67544" y="407707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października 2017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1915338">
  <a:themeElements>
    <a:clrScheme name="Custom 1">
      <a:dk1>
        <a:srgbClr val="C1A50E"/>
      </a:dk1>
      <a:lt1>
        <a:srgbClr val="000000"/>
      </a:lt1>
      <a:dk2>
        <a:srgbClr val="C1A50E"/>
      </a:dk2>
      <a:lt2>
        <a:srgbClr val="7F7F7F"/>
      </a:lt2>
      <a:accent1>
        <a:srgbClr val="EFD026"/>
      </a:accent1>
      <a:accent2>
        <a:srgbClr val="F6E276"/>
      </a:accent2>
      <a:accent3>
        <a:srgbClr val="C1A60C"/>
      </a:accent3>
      <a:accent4>
        <a:srgbClr val="F6E37D"/>
      </a:accent4>
      <a:accent5>
        <a:srgbClr val="989E92"/>
      </a:accent5>
      <a:accent6>
        <a:srgbClr val="C1A60C"/>
      </a:accent6>
      <a:hlink>
        <a:srgbClr val="7F7F7F"/>
      </a:hlink>
      <a:folHlink>
        <a:srgbClr val="605305"/>
      </a:folHlink>
    </a:clrScheme>
    <a:fontScheme name="D_dmiguel_business">
      <a:majorFont>
        <a:latin typeface="trebuch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S101915338">
  <a:themeElements>
    <a:clrScheme name="Custom 1">
      <a:dk1>
        <a:srgbClr val="C1A50E"/>
      </a:dk1>
      <a:lt1>
        <a:srgbClr val="000000"/>
      </a:lt1>
      <a:dk2>
        <a:srgbClr val="C1A50E"/>
      </a:dk2>
      <a:lt2>
        <a:srgbClr val="7F7F7F"/>
      </a:lt2>
      <a:accent1>
        <a:srgbClr val="EFD026"/>
      </a:accent1>
      <a:accent2>
        <a:srgbClr val="F6E276"/>
      </a:accent2>
      <a:accent3>
        <a:srgbClr val="C1A60C"/>
      </a:accent3>
      <a:accent4>
        <a:srgbClr val="F6E37D"/>
      </a:accent4>
      <a:accent5>
        <a:srgbClr val="989E92"/>
      </a:accent5>
      <a:accent6>
        <a:srgbClr val="C1A60C"/>
      </a:accent6>
      <a:hlink>
        <a:srgbClr val="7F7F7F"/>
      </a:hlink>
      <a:folHlink>
        <a:srgbClr val="605305"/>
      </a:folHlink>
    </a:clrScheme>
    <a:fontScheme name="D_dmiguel_business">
      <a:majorFont>
        <a:latin typeface="trebuch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5202</TotalTime>
  <Words>623</Words>
  <Application>Microsoft Office PowerPoint</Application>
  <PresentationFormat>Pokaz na ekranie (4:3)</PresentationFormat>
  <Paragraphs>174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Motyw pakietu Office</vt:lpstr>
      <vt:lpstr>TS101915338</vt:lpstr>
      <vt:lpstr>1_TS101915338</vt:lpstr>
      <vt:lpstr>Inauguracja 2017/2018</vt:lpstr>
      <vt:lpstr>Strona WWW</vt:lpstr>
      <vt:lpstr>Administracja / Kontakt</vt:lpstr>
      <vt:lpstr>Program</vt:lpstr>
      <vt:lpstr>Nauka w domu</vt:lpstr>
      <vt:lpstr>Nauka w domu</vt:lpstr>
      <vt:lpstr>Kadra</vt:lpstr>
      <vt:lpstr>Organizacja dnia</vt:lpstr>
      <vt:lpstr>Zjazdy i plan zajęć</vt:lpstr>
      <vt:lpstr>Organizacja roku akademickiego</vt:lpstr>
      <vt:lpstr>Wystawianie faktur VAT</vt:lpstr>
      <vt:lpstr>Opłata za czesne</vt:lpstr>
      <vt:lpstr>Prezentacja programu PowerPoint</vt:lpstr>
      <vt:lpstr>Prezentacja programu PowerPoint</vt:lpstr>
      <vt:lpstr>Prezentacja programu PowerPoint</vt:lpstr>
      <vt:lpstr>Prezentacja programu PowerPoint</vt:lpstr>
      <vt:lpstr>BUR PARP</vt:lpstr>
      <vt:lpstr>Miejsca rezerwowe</vt:lpstr>
      <vt:lpstr>Status słuchacza UMK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Inauguracja 2014/2015</dc:title>
  <dc:creator>Jacek Matulewski</dc:creator>
  <cp:lastModifiedBy>Jacek</cp:lastModifiedBy>
  <cp:revision>75</cp:revision>
  <dcterms:created xsi:type="dcterms:W3CDTF">2014-09-30T22:53:32Z</dcterms:created>
  <dcterms:modified xsi:type="dcterms:W3CDTF">2017-10-12T11:10:08Z</dcterms:modified>
</cp:coreProperties>
</file>